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59" r:id="rId3"/>
    <p:sldId id="260" r:id="rId4"/>
    <p:sldId id="258" r:id="rId5"/>
    <p:sldId id="261" r:id="rId6"/>
    <p:sldId id="262" r:id="rId7"/>
    <p:sldId id="265" r:id="rId8"/>
    <p:sldId id="263" r:id="rId9"/>
    <p:sldId id="264" r:id="rId10"/>
    <p:sldId id="279" r:id="rId11"/>
    <p:sldId id="269" r:id="rId12"/>
    <p:sldId id="271" r:id="rId13"/>
    <p:sldId id="266" r:id="rId14"/>
    <p:sldId id="268" r:id="rId15"/>
    <p:sldId id="270" r:id="rId16"/>
    <p:sldId id="267" r:id="rId17"/>
    <p:sldId id="276" r:id="rId18"/>
    <p:sldId id="277" r:id="rId19"/>
    <p:sldId id="278" r:id="rId20"/>
    <p:sldId id="273" r:id="rId21"/>
    <p:sldId id="275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170"/>
    <p:restoredTop sz="94592"/>
  </p:normalViewPr>
  <p:slideViewPr>
    <p:cSldViewPr snapToGrid="0" snapToObjects="1">
      <p:cViewPr varScale="1">
        <p:scale>
          <a:sx n="62" d="100"/>
          <a:sy n="62" d="100"/>
        </p:scale>
        <p:origin x="232" y="10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9B813C-1505-AF42-8F33-B63B902FA698}" type="datetimeFigureOut">
              <a:rPr lang="en-US" smtClean="0"/>
              <a:t>7/28/20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151E07-10EA-3C4F-96D5-854F65AB3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5828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151E07-10EA-3C4F-96D5-854F65AB33A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1806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151E07-10EA-3C4F-96D5-854F65AB33A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5275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151E07-10EA-3C4F-96D5-854F65AB33A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026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151E07-10EA-3C4F-96D5-854F65AB33A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4971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5BD2F4-ADB2-7940-8C48-81A6ADD54D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E05F6C-FF39-C349-8AE6-2F7B5A5C4C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A4EC15-BB47-5C42-9CD7-9DFD10AC43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29D-0F3A-D541-ADF3-F6FC21265909}" type="datetimeFigureOut">
              <a:rPr lang="en-US" smtClean="0"/>
              <a:t>7/28/20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5E65C8-4BDA-E742-81D9-83E5DBB1BA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7EDEE6-6536-EA40-B5A5-C8DFA5968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9157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53E0B1-AD4B-F84C-A2F4-4C2DC34D2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C11A34B-1697-3840-A0A3-5998BA9261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536252-5372-4D47-B6DB-2E18BF4C45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29D-0F3A-D541-ADF3-F6FC21265909}" type="datetimeFigureOut">
              <a:rPr lang="en-US" smtClean="0"/>
              <a:t>7/28/20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7A0345-FD4D-E341-A246-A317B1775E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E8B5B1-6192-C840-84D5-C358DBA72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1030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151DFF0-CBB0-374A-BFDA-D91CC40171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6A8E6F-2CA3-A34A-8A3B-DADE8DE05D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1A11FE-7C49-3748-BE2F-3A92FDB3E2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29D-0F3A-D541-ADF3-F6FC21265909}" type="datetimeFigureOut">
              <a:rPr lang="en-US" smtClean="0"/>
              <a:t>7/28/20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350694-E2CB-5342-A618-A1B4CAC57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4AC80A-6B5A-8244-9440-90DE705D3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7350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B6ED5-09E4-E544-812D-1C903ED9D9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9370AE-24DB-3E4D-BA36-5AA7EA1A0B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445543-6A14-4044-92C1-18C111A186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29D-0F3A-D541-ADF3-F6FC21265909}" type="datetimeFigureOut">
              <a:rPr lang="en-US" smtClean="0"/>
              <a:t>7/28/20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5D764C-6994-C349-8D4E-B25F1B049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5CBFE8-6EE4-5645-AB98-63B0F6B78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7151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2B7E64-B912-0948-AE11-CFD2FD134D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2EF730-37DE-C249-A8FB-AC6885CFD3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FCA701-F228-E846-8E42-633529C24A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29D-0F3A-D541-ADF3-F6FC21265909}" type="datetimeFigureOut">
              <a:rPr lang="en-US" smtClean="0"/>
              <a:t>7/28/20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AB55C3-22AD-B046-B106-98FD57DC1B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E3B019-6F5B-2B4B-862C-D256372CD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3084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06433-94F5-9B48-88B3-C6C3A42B7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1225F4-CA7E-B347-A1D8-264D75AA99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C8E893-4C30-5149-ABB3-B192CD0E83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C6A5DB-9367-F646-882D-87AB01320C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29D-0F3A-D541-ADF3-F6FC21265909}" type="datetimeFigureOut">
              <a:rPr lang="en-US" smtClean="0"/>
              <a:t>7/28/20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50D731-6B73-D544-A3EB-1E8F9698F3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065A68-6F3A-F445-905B-E4F5423D8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2608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FC1120-CD2C-E246-A884-F7F05A661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F34421-6F07-F74E-9114-4DCEC80E05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917290-A86C-4048-87CF-70535C6DAA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74B3251-0177-DC48-823B-42177F076B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F4EB699-8EAF-8B4F-A792-75B6402F19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4C54AAC-2E80-D04B-B8C9-FF8E674349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29D-0F3A-D541-ADF3-F6FC21265909}" type="datetimeFigureOut">
              <a:rPr lang="en-US" smtClean="0"/>
              <a:t>7/28/20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AE17620-922D-6D46-86B0-E4FAC77270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A17BB9D-37C8-0642-A6DC-DCA6704F63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6367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48D8E9-074C-8248-B84B-D362D5540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8570A3-9929-7740-9026-900BC9BD44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29D-0F3A-D541-ADF3-F6FC21265909}" type="datetimeFigureOut">
              <a:rPr lang="en-US" smtClean="0"/>
              <a:t>7/28/20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C9A7DD-FA65-5946-89EB-54E2872211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845527-E14F-C941-835D-60E352DA6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7854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F4A265-EB16-434A-99DD-4D8F355FE4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29D-0F3A-D541-ADF3-F6FC21265909}" type="datetimeFigureOut">
              <a:rPr lang="en-US" smtClean="0"/>
              <a:t>7/28/20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6652724-4B77-FD41-8D49-48045EBF91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057259-670B-E849-A698-E41ACD005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2529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3632EA-7B22-2C4B-B464-4BCF3800E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174914-900E-CB4B-8BD5-13C7D445E6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F3BCAA-34AD-624F-8098-DD0BB005E5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908D6C-118E-9044-AD57-E6585ACF9B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29D-0F3A-D541-ADF3-F6FC21265909}" type="datetimeFigureOut">
              <a:rPr lang="en-US" smtClean="0"/>
              <a:t>7/28/20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385E30-031A-944B-A8B2-6BDCFBA837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C11816-2419-CC4B-B107-9061A0E9F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4778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11288-04A8-D142-9E71-295C8CCD41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F3310B1-DAE9-B549-B2E9-C8A51FDD961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B13D2D-0B3D-6548-9E1E-4FB5C0FF6E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46B371-E971-CE46-8BBF-C159693A5B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29D-0F3A-D541-ADF3-F6FC21265909}" type="datetimeFigureOut">
              <a:rPr lang="en-US" smtClean="0"/>
              <a:t>7/28/20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0C0F3D-1305-5E40-8C2D-B3E98BA8F8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4CB493-8028-1941-B59F-368853D54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492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199CDE5-21F9-D241-B32C-AA4467593E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03A8D6-1075-E841-AC38-48A8CA62C0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584DE8-BBC8-974D-8DEB-21414866E4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C2829D-0F3A-D541-ADF3-F6FC21265909}" type="datetimeFigureOut">
              <a:rPr lang="en-US" smtClean="0"/>
              <a:t>7/28/20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0F2A78-D2EA-D548-8010-5B628A7A71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7B4509-F067-354E-9184-893C849210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9243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Helvetica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Helvetica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Helvetica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Helvetica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lvetica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lvetica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academic.oup.com/mbe/article-abstract/34/11/2970/3896419" TargetMode="External"/><Relationship Id="rId2" Type="http://schemas.openxmlformats.org/officeDocument/2006/relationships/hyperlink" Target="https://doi.org/10.1371/journal.pcbi.1000520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i.org/10.1093/ve/vez030" TargetMode="External"/><Relationship Id="rId5" Type="http://schemas.openxmlformats.org/officeDocument/2006/relationships/hyperlink" Target="https://doi.org/10.1371/journal.ppat.1003932" TargetMode="External"/><Relationship Id="rId4" Type="http://schemas.openxmlformats.org/officeDocument/2006/relationships/hyperlink" Target="https://doi.org/10.1093/molbev/msw064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345D6-2ABF-5F4A-86BA-016E11D4A46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Accounting for population structure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6B451F-7E1A-604E-8569-A65F7995F7B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Structured population models in </a:t>
            </a:r>
            <a:r>
              <a:rPr lang="en-US" dirty="0" err="1"/>
              <a:t>phylodynamics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53123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FC809-215F-DA4D-953C-11D58D0AA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DTA models the migration the same way the substitution process is modelled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39F930-64DB-584D-9C5E-A832107C7F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Assumes neutrality, meaning that a trait (e.g. geography) does not impact the branching pattern.</a:t>
            </a:r>
          </a:p>
          <a:p>
            <a:endParaRPr lang="en-US" dirty="0"/>
          </a:p>
          <a:p>
            <a:r>
              <a:rPr lang="en-US" dirty="0"/>
              <a:t>Generally fast.</a:t>
            </a:r>
          </a:p>
          <a:p>
            <a:endParaRPr lang="en-US" dirty="0"/>
          </a:p>
          <a:p>
            <a:r>
              <a:rPr lang="en-US" dirty="0"/>
              <a:t>Sampling numbers are assumes to be representative of migration rates. Locations with more samples are likely inferred to be source populations (DeMaio 2015, </a:t>
            </a:r>
            <a:r>
              <a:rPr lang="en-US" dirty="0" err="1"/>
              <a:t>PLoS</a:t>
            </a:r>
            <a:r>
              <a:rPr lang="en-US" dirty="0"/>
              <a:t> Genetics)</a:t>
            </a:r>
          </a:p>
        </p:txBody>
      </p:sp>
    </p:spTree>
    <p:extLst>
      <p:ext uri="{BB962C8B-B14F-4D97-AF65-F5344CB8AC3E}">
        <p14:creationId xmlns:p14="http://schemas.microsoft.com/office/powerpoint/2010/main" val="16126133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B218D9-6780-E047-8770-9CD2A7039E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83369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Parameters can be informed from outside data using a GLM approach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3848B9F-1BE9-F945-8C96-36EE43B87D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7620" y="1908932"/>
            <a:ext cx="8036759" cy="4422595"/>
          </a:xfrm>
        </p:spPr>
      </p:pic>
    </p:spTree>
    <p:extLst>
      <p:ext uri="{BB962C8B-B14F-4D97-AF65-F5344CB8AC3E}">
        <p14:creationId xmlns:p14="http://schemas.microsoft.com/office/powerpoint/2010/main" val="24388853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40D232-9803-384B-A638-531D933B0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Migration rates in the DTA model can be informed by transportation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3AF773-5B84-D045-B7A4-25B878A803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F58E3A1B-D2F7-7448-A95D-7AEDDE4DF7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966" y="1690688"/>
            <a:ext cx="5047698" cy="5167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4BD0EC7-4DA9-2848-A2AE-B1426168ACDE}"/>
              </a:ext>
            </a:extLst>
          </p:cNvPr>
          <p:cNvSpPr txBox="1"/>
          <p:nvPr/>
        </p:nvSpPr>
        <p:spPr>
          <a:xfrm>
            <a:off x="9036424" y="6488668"/>
            <a:ext cx="3155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Lemey</a:t>
            </a:r>
            <a:r>
              <a:rPr lang="en-US" dirty="0"/>
              <a:t> et al., 2014, </a:t>
            </a:r>
            <a:r>
              <a:rPr lang="en-US" i="1" dirty="0" err="1"/>
              <a:t>PLoS</a:t>
            </a:r>
            <a:r>
              <a:rPr lang="en-US" i="1" dirty="0"/>
              <a:t> Path.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44D0FD03-5DBE-1640-852E-27FF3F0A15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41"/>
          <a:stretch/>
        </p:blipFill>
        <p:spPr bwMode="auto">
          <a:xfrm>
            <a:off x="5708785" y="1531144"/>
            <a:ext cx="3327639" cy="5029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49194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6579EA-EF9F-A34B-845E-16E6CDF35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structured coalescent model how lineage coalesce within and migrate between demes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6EA8806-0FE4-5E43-AA57-16A00BA83E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42745" y="3144683"/>
            <a:ext cx="2540000" cy="1917700"/>
          </a:xfrm>
        </p:spPr>
      </p:pic>
      <p:pic>
        <p:nvPicPr>
          <p:cNvPr id="4" name="New picture">
            <a:extLst>
              <a:ext uri="{FF2B5EF4-FFF2-40B4-BE49-F238E27FC236}">
                <a16:creationId xmlns:a16="http://schemas.microsoft.com/office/drawing/2014/main" id="{469BD72D-A423-E64C-B1AA-231C762F898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309255" y="1853334"/>
            <a:ext cx="5943600" cy="382219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B23BBFC-900C-1D41-A257-2006F68D6BB4}"/>
              </a:ext>
            </a:extLst>
          </p:cNvPr>
          <p:cNvSpPr txBox="1"/>
          <p:nvPr/>
        </p:nvSpPr>
        <p:spPr>
          <a:xfrm>
            <a:off x="5303373" y="5838172"/>
            <a:ext cx="19963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Müller et al., 2017, </a:t>
            </a:r>
            <a:r>
              <a:rPr lang="en-US" i="1" dirty="0"/>
              <a:t>MBE</a:t>
            </a:r>
          </a:p>
        </p:txBody>
      </p:sp>
    </p:spTree>
    <p:extLst>
      <p:ext uri="{BB962C8B-B14F-4D97-AF65-F5344CB8AC3E}">
        <p14:creationId xmlns:p14="http://schemas.microsoft.com/office/powerpoint/2010/main" val="27410331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6579EA-EF9F-A34B-845E-16E6CDF35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MASCOT approximates the structured coalescent to improve efficiency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2B3ECB-8A30-184F-9D94-CCF66115AFC0}"/>
              </a:ext>
            </a:extLst>
          </p:cNvPr>
          <p:cNvSpPr txBox="1"/>
          <p:nvPr/>
        </p:nvSpPr>
        <p:spPr>
          <a:xfrm>
            <a:off x="9036424" y="6488668"/>
            <a:ext cx="3155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Müller et al., 2018, </a:t>
            </a:r>
            <a:r>
              <a:rPr lang="en-US" i="1" dirty="0" err="1"/>
              <a:t>Bioinf</a:t>
            </a:r>
            <a:r>
              <a:rPr lang="en-US" i="1" dirty="0"/>
              <a:t>.</a:t>
            </a:r>
          </a:p>
        </p:txBody>
      </p:sp>
      <p:pic>
        <p:nvPicPr>
          <p:cNvPr id="9" name="New picture">
            <a:extLst>
              <a:ext uri="{FF2B5EF4-FFF2-40B4-BE49-F238E27FC236}">
                <a16:creationId xmlns:a16="http://schemas.microsoft.com/office/drawing/2014/main" id="{B4FDF722-93A8-7C4D-A6CC-4927A116F23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306854" y="1825625"/>
            <a:ext cx="5578292" cy="445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093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6579EA-EF9F-A34B-845E-16E6CDF35E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9090" y="365125"/>
            <a:ext cx="6504709" cy="1837748"/>
          </a:xfrm>
        </p:spPr>
        <p:txBody>
          <a:bodyPr>
            <a:normAutofit fontScale="90000"/>
          </a:bodyPr>
          <a:lstStyle/>
          <a:p>
            <a:r>
              <a:rPr lang="en-US" dirty="0"/>
              <a:t>Time dependent predictors can be linked to migration rates and effective population sizes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ACC5309-9E68-D348-9C14-13544B5202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4102" y="220398"/>
            <a:ext cx="4224989" cy="6507665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32B3ECB-8A30-184F-9D94-CCF66115AFC0}"/>
              </a:ext>
            </a:extLst>
          </p:cNvPr>
          <p:cNvSpPr txBox="1"/>
          <p:nvPr/>
        </p:nvSpPr>
        <p:spPr>
          <a:xfrm>
            <a:off x="9036424" y="6488668"/>
            <a:ext cx="3155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Müller et al., 2019, </a:t>
            </a:r>
            <a:r>
              <a:rPr lang="en-US" i="1" dirty="0"/>
              <a:t>Virus </a:t>
            </a:r>
            <a:r>
              <a:rPr lang="en-US" i="1" dirty="0" err="1"/>
              <a:t>Evol</a:t>
            </a:r>
            <a:r>
              <a:rPr lang="en-US" i="1" dirty="0"/>
              <a:t>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C393050-EB2D-CE4A-A106-1E322ABB46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2029" y="2573517"/>
            <a:ext cx="3972589" cy="3972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0751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6579EA-EF9F-A34B-845E-16E6CDF35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Multi-type birth-death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E2D185-A703-E04B-AD17-9A42C35499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924333"/>
            <a:ext cx="4443485" cy="425262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N types, </a:t>
            </a:r>
            <a:r>
              <a:rPr lang="en-US" dirty="0" err="1"/>
              <a:t>i</a:t>
            </a:r>
            <a:r>
              <a:rPr lang="en-US" dirty="0"/>
              <a:t> = 1,…,N</a:t>
            </a:r>
          </a:p>
          <a:p>
            <a:endParaRPr lang="en-US" dirty="0"/>
          </a:p>
          <a:p>
            <a:r>
              <a:rPr lang="en-US" dirty="0"/>
              <a:t>N birth rates </a:t>
            </a:r>
            <a:r>
              <a:rPr lang="en-US" dirty="0" err="1"/>
              <a:t>λ</a:t>
            </a:r>
            <a:r>
              <a:rPr lang="en-US" baseline="-25000" dirty="0" err="1"/>
              <a:t>i</a:t>
            </a:r>
            <a:endParaRPr lang="en-US" baseline="-25000" dirty="0"/>
          </a:p>
          <a:p>
            <a:endParaRPr lang="en-US" baseline="-25000" dirty="0"/>
          </a:p>
          <a:p>
            <a:r>
              <a:rPr lang="en-US" dirty="0"/>
              <a:t>N death rates </a:t>
            </a:r>
            <a:r>
              <a:rPr lang="en-US" dirty="0" err="1"/>
              <a:t>μ</a:t>
            </a:r>
            <a:r>
              <a:rPr lang="en-US" baseline="-25000" dirty="0" err="1"/>
              <a:t>i</a:t>
            </a:r>
            <a:endParaRPr lang="en-US" baseline="-25000" dirty="0"/>
          </a:p>
          <a:p>
            <a:endParaRPr lang="en-US" baseline="-25000" dirty="0"/>
          </a:p>
          <a:p>
            <a:r>
              <a:rPr lang="en-US" dirty="0"/>
              <a:t>N sampling rates </a:t>
            </a:r>
            <a:r>
              <a:rPr lang="en-US" dirty="0" err="1"/>
              <a:t>ψ</a:t>
            </a:r>
            <a:r>
              <a:rPr lang="en-US" baseline="-25000" dirty="0" err="1"/>
              <a:t>i</a:t>
            </a:r>
            <a:endParaRPr lang="en-US" baseline="-25000" dirty="0"/>
          </a:p>
          <a:p>
            <a:endParaRPr lang="en-US" dirty="0"/>
          </a:p>
          <a:p>
            <a:r>
              <a:rPr lang="en-US" dirty="0"/>
              <a:t>Migration rates </a:t>
            </a:r>
            <a:r>
              <a:rPr lang="en-US" dirty="0" err="1"/>
              <a:t>m</a:t>
            </a:r>
            <a:r>
              <a:rPr lang="en-US" baseline="-25000" dirty="0" err="1"/>
              <a:t>i,j</a:t>
            </a:r>
            <a:r>
              <a:rPr lang="en-US" dirty="0"/>
              <a:t> ∀ </a:t>
            </a:r>
            <a:r>
              <a:rPr lang="en-US" dirty="0" err="1"/>
              <a:t>i</a:t>
            </a:r>
            <a:r>
              <a:rPr lang="en-US" dirty="0"/>
              <a:t> ≠ j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C1EA02-1E2C-5D41-ACBA-155C42D52C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1158" y="1690688"/>
            <a:ext cx="5032642" cy="43891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7AD5C08-876B-1441-B359-0916E841A2FB}"/>
              </a:ext>
            </a:extLst>
          </p:cNvPr>
          <p:cNvSpPr txBox="1"/>
          <p:nvPr/>
        </p:nvSpPr>
        <p:spPr>
          <a:xfrm>
            <a:off x="8908473" y="6292820"/>
            <a:ext cx="32835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Kühnert</a:t>
            </a:r>
            <a:r>
              <a:rPr lang="en-US" sz="2000" dirty="0"/>
              <a:t> </a:t>
            </a:r>
            <a:r>
              <a:rPr lang="en-US" sz="2000" i="1" dirty="0"/>
              <a:t>et al. </a:t>
            </a:r>
            <a:r>
              <a:rPr lang="en-US" sz="2000" dirty="0"/>
              <a:t>MBE, 2016</a:t>
            </a:r>
          </a:p>
        </p:txBody>
      </p:sp>
    </p:spTree>
    <p:extLst>
      <p:ext uri="{BB962C8B-B14F-4D97-AF65-F5344CB8AC3E}">
        <p14:creationId xmlns:p14="http://schemas.microsoft.com/office/powerpoint/2010/main" val="720405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289A42-F9E8-A64B-A916-CA859AC93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09E150-49F6-2448-BA70-6E2F22B01D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Typed or untyped trees, i.e. trees including the migration history or not (BDMM)</a:t>
            </a:r>
          </a:p>
          <a:p>
            <a:endParaRPr lang="en-US" dirty="0"/>
          </a:p>
          <a:p>
            <a:r>
              <a:rPr lang="en-US" dirty="0"/>
              <a:t>Fixed types at the tips (BDMM) or estimated (MSBD)</a:t>
            </a:r>
          </a:p>
          <a:p>
            <a:endParaRPr lang="en-US" dirty="0"/>
          </a:p>
          <a:p>
            <a:r>
              <a:rPr lang="en-US" dirty="0"/>
              <a:t>Extended multi-type birth-death model with birth rate between demes </a:t>
            </a:r>
            <a:r>
              <a:rPr lang="en-US" dirty="0" err="1"/>
              <a:t>λ</a:t>
            </a:r>
            <a:r>
              <a:rPr lang="en-US" baseline="-25000" dirty="0" err="1"/>
              <a:t>i,j</a:t>
            </a:r>
            <a:r>
              <a:rPr lang="en-US" dirty="0"/>
              <a:t> ∀ </a:t>
            </a:r>
            <a:r>
              <a:rPr lang="en-US" dirty="0" err="1"/>
              <a:t>i</a:t>
            </a:r>
            <a:r>
              <a:rPr lang="en-US" dirty="0"/>
              <a:t> ≠ j (BDMM, XML only)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6590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D6F94E-8CAA-B04C-8950-0F8492BF3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Pros / Cons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E6DA1A-8213-0647-983C-09F592E8CC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Pro: parameter estimates map to biologically meaningful quantities (R</a:t>
            </a:r>
            <a:r>
              <a:rPr lang="en-US" baseline="-25000" dirty="0"/>
              <a:t>0</a:t>
            </a:r>
            <a:r>
              <a:rPr lang="en-US" dirty="0"/>
              <a:t>, length of infectious period,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Con: computational cost (BDMM) or approximations (MSBD)</a:t>
            </a:r>
          </a:p>
          <a:p>
            <a:endParaRPr lang="en-US" dirty="0"/>
          </a:p>
          <a:p>
            <a:r>
              <a:rPr lang="en-US" dirty="0"/>
              <a:t>Con: sensitive to unmodelled sampling discrepancies</a:t>
            </a:r>
          </a:p>
        </p:txBody>
      </p:sp>
    </p:spTree>
    <p:extLst>
      <p:ext uri="{BB962C8B-B14F-4D97-AF65-F5344CB8AC3E}">
        <p14:creationId xmlns:p14="http://schemas.microsoft.com/office/powerpoint/2010/main" val="3714479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663272-E3E1-A842-957E-8D0927AAB8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tuberculosis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FB92AA-A522-BC4F-9CB1-9A2AB04A76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5455" y="1649124"/>
            <a:ext cx="6858000" cy="440735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774B511-C1FE-BA40-998A-F7B118E93DEE}"/>
              </a:ext>
            </a:extLst>
          </p:cNvPr>
          <p:cNvSpPr txBox="1"/>
          <p:nvPr/>
        </p:nvSpPr>
        <p:spPr>
          <a:xfrm>
            <a:off x="8790711" y="6153409"/>
            <a:ext cx="32627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Pečerska</a:t>
            </a:r>
            <a:r>
              <a:rPr lang="en-US" sz="2000" dirty="0"/>
              <a:t> </a:t>
            </a:r>
            <a:r>
              <a:rPr lang="en-US" sz="2000" i="1" dirty="0"/>
              <a:t>et al.</a:t>
            </a:r>
            <a:r>
              <a:rPr lang="en-US" sz="2000" dirty="0"/>
              <a:t>, in preparation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036C97B-A7B9-9640-B0BB-AE612A8C16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151" y="2024002"/>
            <a:ext cx="4040372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0277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1156C-D0FE-0A41-8AA1-3C7835211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H3N2 sequences show spatial clustering</a:t>
            </a:r>
          </a:p>
        </p:txBody>
      </p: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E0751AA9-DA9C-BA4F-8C87-9FBB425A0F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31780" y="1825625"/>
            <a:ext cx="6928440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07E97FC-AF98-154C-9D50-B35597771BD3}"/>
              </a:ext>
            </a:extLst>
          </p:cNvPr>
          <p:cNvSpPr txBox="1"/>
          <p:nvPr/>
        </p:nvSpPr>
        <p:spPr>
          <a:xfrm>
            <a:off x="9036424" y="6488668"/>
            <a:ext cx="3155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Bedford et al., 2010, </a:t>
            </a:r>
            <a:r>
              <a:rPr lang="en-US" i="1" dirty="0" err="1"/>
              <a:t>PLoS</a:t>
            </a:r>
            <a:r>
              <a:rPr lang="en-US" i="1" dirty="0"/>
              <a:t> Path.</a:t>
            </a:r>
          </a:p>
        </p:txBody>
      </p:sp>
    </p:spTree>
    <p:extLst>
      <p:ext uri="{BB962C8B-B14F-4D97-AF65-F5344CB8AC3E}">
        <p14:creationId xmlns:p14="http://schemas.microsoft.com/office/powerpoint/2010/main" val="34425568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5054C5-BEB6-434B-BE6F-E816D16373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06083"/>
            <a:ext cx="10515600" cy="1045834"/>
          </a:xfrm>
        </p:spPr>
        <p:txBody>
          <a:bodyPr/>
          <a:lstStyle/>
          <a:p>
            <a:pPr algn="ctr"/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2302887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19B95-646B-8445-A34B-38D7D0295F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reading material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B0D751-4772-814B-9EA2-9B9C1C8F56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Paper on DTA: </a:t>
            </a:r>
            <a:r>
              <a:rPr lang="en-US" dirty="0">
                <a:hlinkClick r:id="rId2"/>
              </a:rPr>
              <a:t>https://doi.org/10.1371/journal.pcbi.1000520</a:t>
            </a:r>
            <a:endParaRPr lang="en-US" dirty="0"/>
          </a:p>
          <a:p>
            <a:r>
              <a:rPr lang="en-US" dirty="0"/>
              <a:t>How do different structured coalescent methods compare: </a:t>
            </a:r>
            <a:r>
              <a:rPr lang="en-US" dirty="0">
                <a:hlinkClick r:id="rId3"/>
              </a:rPr>
              <a:t>https://academic.oup.com/mbe/article-abstract/34/11/2970/3896419</a:t>
            </a:r>
            <a:endParaRPr lang="en-US" dirty="0"/>
          </a:p>
          <a:p>
            <a:r>
              <a:rPr lang="en-US" dirty="0"/>
              <a:t>Birth-death models with migration: </a:t>
            </a:r>
            <a:r>
              <a:rPr lang="en-US" u="sng" dirty="0">
                <a:hlinkClick r:id="rId4"/>
              </a:rPr>
              <a:t>https://doi.org/10.1093/molbev/msw064</a:t>
            </a:r>
            <a:endParaRPr lang="en-US" dirty="0"/>
          </a:p>
          <a:p>
            <a:r>
              <a:rPr lang="en-US" dirty="0"/>
              <a:t>GLM for DTA: </a:t>
            </a:r>
            <a:r>
              <a:rPr lang="en-US" dirty="0">
                <a:hlinkClick r:id="rId5"/>
              </a:rPr>
              <a:t>https://doi.org/10.1371/journal.ppat.1003932</a:t>
            </a:r>
            <a:endParaRPr lang="en-US" dirty="0"/>
          </a:p>
          <a:p>
            <a:r>
              <a:rPr lang="en-US" dirty="0"/>
              <a:t>GLM for MASCOT: </a:t>
            </a:r>
            <a:r>
              <a:rPr lang="en-US" u="sng" dirty="0">
                <a:hlinkClick r:id="rId6"/>
              </a:rPr>
              <a:t>https://doi.org/10.1093/ve/vez030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64097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1156C-D0FE-0A41-8AA1-3C7835211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MERS sequences cluster by host of isolation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7E97FC-AF98-154C-9D50-B35597771BD3}"/>
              </a:ext>
            </a:extLst>
          </p:cNvPr>
          <p:cNvSpPr txBox="1"/>
          <p:nvPr/>
        </p:nvSpPr>
        <p:spPr>
          <a:xfrm>
            <a:off x="9036424" y="6488668"/>
            <a:ext cx="3155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Dudas</a:t>
            </a:r>
            <a:r>
              <a:rPr lang="en-US" dirty="0"/>
              <a:t> et al., 2018, </a:t>
            </a:r>
            <a:r>
              <a:rPr lang="en-US" i="1" dirty="0" err="1"/>
              <a:t>eLife</a:t>
            </a:r>
            <a:endParaRPr lang="en-US" i="1" dirty="0"/>
          </a:p>
        </p:txBody>
      </p:sp>
      <p:pic>
        <p:nvPicPr>
          <p:cNvPr id="8" name="Content Placeholder 7" descr="A close up of a map&#10;&#10;Description automatically generated">
            <a:extLst>
              <a:ext uri="{FF2B5EF4-FFF2-40B4-BE49-F238E27FC236}">
                <a16:creationId xmlns:a16="http://schemas.microsoft.com/office/drawing/2014/main" id="{2CE7C41B-8045-7044-B457-7E91CC8220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44944" y="1353556"/>
            <a:ext cx="5102111" cy="5135112"/>
          </a:xfrm>
        </p:spPr>
      </p:pic>
    </p:spTree>
    <p:extLst>
      <p:ext uri="{BB962C8B-B14F-4D97-AF65-F5344CB8AC3E}">
        <p14:creationId xmlns:p14="http://schemas.microsoft.com/office/powerpoint/2010/main" val="42065056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FC809-215F-DA4D-953C-11D58D0AA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Phylogenetic trees are formed by population processes and contain information about them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2F2B03A-2ACB-EF48-B8E5-651DAF5E7F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39953" y="2189019"/>
            <a:ext cx="9312094" cy="3527930"/>
          </a:xfrm>
        </p:spPr>
      </p:pic>
    </p:spTree>
    <p:extLst>
      <p:ext uri="{BB962C8B-B14F-4D97-AF65-F5344CB8AC3E}">
        <p14:creationId xmlns:p14="http://schemas.microsoft.com/office/powerpoint/2010/main" val="7978376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FC809-215F-DA4D-953C-11D58D0AA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Models to account for population structure: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39F930-64DB-584D-9C5E-A832107C7F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/>
              <a:t>DTA: </a:t>
            </a:r>
            <a:r>
              <a:rPr lang="en-US" dirty="0"/>
              <a:t>Assumes structure to be a neutral trait evolving “on top” of a phylogenetic tree (</a:t>
            </a:r>
            <a:r>
              <a:rPr lang="en-US" dirty="0" err="1"/>
              <a:t>Lemey</a:t>
            </a:r>
            <a:r>
              <a:rPr lang="en-US" dirty="0"/>
              <a:t> 2009).</a:t>
            </a:r>
          </a:p>
          <a:p>
            <a:endParaRPr lang="en-US" dirty="0"/>
          </a:p>
          <a:p>
            <a:r>
              <a:rPr lang="en-US" b="1" dirty="0"/>
              <a:t>Structured Coalescent: </a:t>
            </a:r>
            <a:r>
              <a:rPr lang="en-US" dirty="0"/>
              <a:t>Models how lineage coalesce within and migrate between discrete locations (</a:t>
            </a:r>
            <a:r>
              <a:rPr lang="en-US" dirty="0" err="1"/>
              <a:t>Takahata</a:t>
            </a:r>
            <a:r>
              <a:rPr lang="en-US" dirty="0"/>
              <a:t> 1988, Hudson 1990).</a:t>
            </a:r>
          </a:p>
          <a:p>
            <a:endParaRPr lang="en-US" dirty="0"/>
          </a:p>
          <a:p>
            <a:r>
              <a:rPr lang="en-US" b="1" dirty="0"/>
              <a:t>Multi-type Birth-death models: </a:t>
            </a:r>
            <a:r>
              <a:rPr lang="en-US" dirty="0"/>
              <a:t>model lineage-specific birth, death and sampling rates based on discrete types (Stadler 2013).</a:t>
            </a:r>
          </a:p>
        </p:txBody>
      </p:sp>
    </p:spTree>
    <p:extLst>
      <p:ext uri="{BB962C8B-B14F-4D97-AF65-F5344CB8AC3E}">
        <p14:creationId xmlns:p14="http://schemas.microsoft.com/office/powerpoint/2010/main" val="1326300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FC809-215F-DA4D-953C-11D58D0AA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Tree was generated by a different process (e.g. a coalescent process).</a:t>
            </a:r>
            <a:br>
              <a:rPr lang="en-US" dirty="0"/>
            </a:b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F3BED16-4AE2-E043-9C82-B3D334AF0B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045198" y="1690688"/>
            <a:ext cx="6101603" cy="4572000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D0595BD-283F-DD46-B55A-89AF5FC598D6}"/>
              </a:ext>
            </a:extLst>
          </p:cNvPr>
          <p:cNvSpPr txBox="1"/>
          <p:nvPr/>
        </p:nvSpPr>
        <p:spPr>
          <a:xfrm>
            <a:off x="9036424" y="6488668"/>
            <a:ext cx="3155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Slide from Timothy Vaughan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0586637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FC809-215F-DA4D-953C-11D58D0AA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Root of the tree is in some location (here red)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0595BD-283F-DD46-B55A-89AF5FC598D6}"/>
              </a:ext>
            </a:extLst>
          </p:cNvPr>
          <p:cNvSpPr txBox="1"/>
          <p:nvPr/>
        </p:nvSpPr>
        <p:spPr>
          <a:xfrm>
            <a:off x="9036424" y="6488668"/>
            <a:ext cx="3155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Slide from Timothy Vaughan</a:t>
            </a:r>
            <a:endParaRPr lang="en-US" i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A1FA5FA-24C3-7C45-9BE3-86ECF162DC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045198" y="1690688"/>
            <a:ext cx="6101603" cy="4572000"/>
          </a:xfrm>
        </p:spPr>
      </p:pic>
    </p:spTree>
    <p:extLst>
      <p:ext uri="{BB962C8B-B14F-4D97-AF65-F5344CB8AC3E}">
        <p14:creationId xmlns:p14="http://schemas.microsoft.com/office/powerpoint/2010/main" val="23289272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FC809-215F-DA4D-953C-11D58D0AA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Then models the migration process on top of this tree from the root to the tips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876B7A15-1F95-EE42-BA91-68441FF8EE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045198" y="1690688"/>
            <a:ext cx="6101603" cy="4572000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DE05DE7-65F1-7F40-AFE7-8CBC4D7A403B}"/>
              </a:ext>
            </a:extLst>
          </p:cNvPr>
          <p:cNvSpPr txBox="1"/>
          <p:nvPr/>
        </p:nvSpPr>
        <p:spPr>
          <a:xfrm>
            <a:off x="9036424" y="6488668"/>
            <a:ext cx="3155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Slide from Timothy Vaughan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8184086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FC809-215F-DA4D-953C-11D58D0AA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Sampling locations are considered Data.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904D3B5-82AD-5646-BFBC-796E5979A2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045198" y="1690688"/>
            <a:ext cx="6101603" cy="45720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0676016-B560-BB47-BF53-0CD2474E942F}"/>
              </a:ext>
            </a:extLst>
          </p:cNvPr>
          <p:cNvSpPr txBox="1"/>
          <p:nvPr/>
        </p:nvSpPr>
        <p:spPr>
          <a:xfrm>
            <a:off x="9036424" y="6488668"/>
            <a:ext cx="3155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Slide from Timothy Vaughan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1226338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4304</TotalTime>
  <Words>579</Words>
  <Application>Microsoft Macintosh PowerPoint</Application>
  <PresentationFormat>Widescreen</PresentationFormat>
  <Paragraphs>72</Paragraphs>
  <Slides>21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Helvetica</vt:lpstr>
      <vt:lpstr>Office Theme</vt:lpstr>
      <vt:lpstr>Accounting for population structure</vt:lpstr>
      <vt:lpstr>H3N2 sequences show spatial clustering</vt:lpstr>
      <vt:lpstr>MERS sequences cluster by host of isolation</vt:lpstr>
      <vt:lpstr>Phylogenetic trees are formed by population processes and contain information about them</vt:lpstr>
      <vt:lpstr>Models to account for population structure:</vt:lpstr>
      <vt:lpstr>Tree was generated by a different process (e.g. a coalescent process). </vt:lpstr>
      <vt:lpstr>Root of the tree is in some location (here red)</vt:lpstr>
      <vt:lpstr>Then models the migration process on top of this tree from the root to the tips</vt:lpstr>
      <vt:lpstr>Sampling locations are considered Data.</vt:lpstr>
      <vt:lpstr>DTA models the migration the same way the substitution process is modelled</vt:lpstr>
      <vt:lpstr>Parameters can be informed from outside data using a GLM approach</vt:lpstr>
      <vt:lpstr>Migration rates in the DTA model can be informed by transportation Data</vt:lpstr>
      <vt:lpstr>The structured coalescent model how lineage coalesce within and migrate between demes</vt:lpstr>
      <vt:lpstr>MASCOT approximates the structured coalescent to improve efficiency</vt:lpstr>
      <vt:lpstr>Time dependent predictors can be linked to migration rates and effective population sizes</vt:lpstr>
      <vt:lpstr>Multi-type birth-death process</vt:lpstr>
      <vt:lpstr>Variations</vt:lpstr>
      <vt:lpstr>Pros / Cons</vt:lpstr>
      <vt:lpstr>Example: tuberculosis</vt:lpstr>
      <vt:lpstr>QUESTIONS?</vt:lpstr>
      <vt:lpstr>Some reading material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Tracking the evolution of pathogens, site and clock models</dc:title>
  <dc:creator>Mueller, Nicola F</dc:creator>
  <cp:lastModifiedBy>Mueller, Nicola F</cp:lastModifiedBy>
  <cp:revision>48</cp:revision>
  <dcterms:created xsi:type="dcterms:W3CDTF">2020-07-05T17:44:26Z</dcterms:created>
  <dcterms:modified xsi:type="dcterms:W3CDTF">2020-07-28T16:27:10Z</dcterms:modified>
</cp:coreProperties>
</file>